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70" r:id="rId12"/>
    <p:sldId id="296" r:id="rId13"/>
    <p:sldId id="272" r:id="rId14"/>
    <p:sldId id="274" r:id="rId15"/>
    <p:sldId id="276" r:id="rId16"/>
    <p:sldId id="278" r:id="rId17"/>
    <p:sldId id="280" r:id="rId18"/>
    <p:sldId id="297" r:id="rId19"/>
    <p:sldId id="298" r:id="rId20"/>
    <p:sldId id="299" r:id="rId21"/>
    <p:sldId id="282" r:id="rId22"/>
    <p:sldId id="284" r:id="rId23"/>
    <p:sldId id="286" r:id="rId24"/>
    <p:sldId id="288" r:id="rId25"/>
    <p:sldId id="290" r:id="rId26"/>
    <p:sldId id="292" r:id="rId27"/>
    <p:sldId id="294" r:id="rId28"/>
    <p:sldId id="300" r:id="rId29"/>
    <p:sldId id="301" r:id="rId30"/>
    <p:sldId id="302" r:id="rId31"/>
    <p:sldId id="30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4A4A-3D7E-4450-8BD3-CE9A57E38E6A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C0BF-7FBE-4AC6-803C-C0A202F26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4A4A-3D7E-4450-8BD3-CE9A57E38E6A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C0BF-7FBE-4AC6-803C-C0A202F26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4A4A-3D7E-4450-8BD3-CE9A57E38E6A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C0BF-7FBE-4AC6-803C-C0A202F26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4A4A-3D7E-4450-8BD3-CE9A57E38E6A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C0BF-7FBE-4AC6-803C-C0A202F26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4A4A-3D7E-4450-8BD3-CE9A57E38E6A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C0BF-7FBE-4AC6-803C-C0A202F26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4A4A-3D7E-4450-8BD3-CE9A57E38E6A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C0BF-7FBE-4AC6-803C-C0A202F26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4A4A-3D7E-4450-8BD3-CE9A57E38E6A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C0BF-7FBE-4AC6-803C-C0A202F26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4A4A-3D7E-4450-8BD3-CE9A57E38E6A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C0BF-7FBE-4AC6-803C-C0A202F26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4A4A-3D7E-4450-8BD3-CE9A57E38E6A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C0BF-7FBE-4AC6-803C-C0A202F26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4A4A-3D7E-4450-8BD3-CE9A57E38E6A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C0BF-7FBE-4AC6-803C-C0A202F26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4A4A-3D7E-4450-8BD3-CE9A57E38E6A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C0BF-7FBE-4AC6-803C-C0A202F26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34A4A-3D7E-4450-8BD3-CE9A57E38E6A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4C0BF-7FBE-4AC6-803C-C0A202F26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r-Cyrl-BA" sz="6000" b="1" dirty="0" smtClean="0"/>
              <a:t>ТРГОВИНСКО ПОСЛОВАЊЕ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305800" cy="4191000"/>
          </a:xfrm>
        </p:spPr>
        <p:txBody>
          <a:bodyPr>
            <a:normAutofit fontScale="92500" lnSpcReduction="10000"/>
          </a:bodyPr>
          <a:lstStyle/>
          <a:p>
            <a:r>
              <a:rPr lang="sr-Cyrl-BA" sz="6000" dirty="0" smtClean="0">
                <a:solidFill>
                  <a:schemeClr val="tx1"/>
                </a:solidFill>
              </a:rPr>
              <a:t>За први разред трговачке школе</a:t>
            </a:r>
          </a:p>
          <a:p>
            <a:pPr algn="l"/>
            <a:endParaRPr lang="sr-Cyrl-BA" dirty="0">
              <a:solidFill>
                <a:schemeClr val="tx1"/>
              </a:solidFill>
            </a:endParaRPr>
          </a:p>
          <a:p>
            <a:pPr algn="l"/>
            <a:r>
              <a:rPr lang="sr-Cyrl-BA" sz="6000" dirty="0" smtClean="0">
                <a:solidFill>
                  <a:schemeClr val="tx1"/>
                </a:solidFill>
              </a:rPr>
              <a:t>-смер трговински техничар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b="1" dirty="0" smtClean="0"/>
              <a:t>Продавац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6000" dirty="0" smtClean="0"/>
              <a:t>покушаји аутоматизације </a:t>
            </a:r>
          </a:p>
          <a:p>
            <a:r>
              <a:rPr lang="sr-Cyrl-BA" sz="6000" dirty="0" smtClean="0"/>
              <a:t>најважнији је човек</a:t>
            </a:r>
            <a:endParaRPr lang="en-US" sz="6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b="1" dirty="0" smtClean="0"/>
              <a:t>Радне обавезе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BA" sz="6000" dirty="0" smtClean="0"/>
              <a:t>У оквиру објекта где се врши продаја:</a:t>
            </a:r>
          </a:p>
          <a:p>
            <a:r>
              <a:rPr lang="en-US" sz="6000" dirty="0" err="1"/>
              <a:t>продавниц</a:t>
            </a:r>
            <a:r>
              <a:rPr lang="sr-Cyrl-RS" sz="6000" dirty="0"/>
              <a:t>е </a:t>
            </a:r>
            <a:r>
              <a:rPr lang="en-US" sz="6000" dirty="0" err="1"/>
              <a:t>мешовите</a:t>
            </a:r>
            <a:r>
              <a:rPr lang="en-US" sz="6000" dirty="0"/>
              <a:t> </a:t>
            </a:r>
            <a:r>
              <a:rPr lang="en-US" sz="6000" dirty="0" err="1"/>
              <a:t>робe</a:t>
            </a:r>
            <a:r>
              <a:rPr lang="en-US" sz="6000" dirty="0" smtClean="0"/>
              <a:t>,</a:t>
            </a:r>
            <a:endParaRPr lang="sr-Cyrl-BA" sz="6000" dirty="0" smtClean="0"/>
          </a:p>
          <a:p>
            <a:r>
              <a:rPr lang="en-US" sz="6000" dirty="0" smtClean="0"/>
              <a:t> </a:t>
            </a:r>
            <a:r>
              <a:rPr lang="en-US" sz="6000" dirty="0" err="1"/>
              <a:t>специјализоване</a:t>
            </a:r>
            <a:r>
              <a:rPr lang="en-US" sz="6000" dirty="0"/>
              <a:t> </a:t>
            </a:r>
            <a:r>
              <a:rPr lang="en-US" sz="6000" dirty="0" err="1"/>
              <a:t>продавниц</a:t>
            </a:r>
            <a:r>
              <a:rPr lang="sr-Cyrl-RS" sz="6000" dirty="0" smtClean="0"/>
              <a:t>е</a:t>
            </a:r>
            <a:endParaRPr lang="en-US" sz="6000" dirty="0"/>
          </a:p>
          <a:p>
            <a:endParaRPr lang="en-US" sz="6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b="1" dirty="0" smtClean="0"/>
              <a:t>Радно окружење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 smtClean="0"/>
              <a:t> </a:t>
            </a:r>
            <a:r>
              <a:rPr lang="en-US" sz="6000" dirty="0" err="1"/>
              <a:t>могу</a:t>
            </a:r>
            <a:r>
              <a:rPr lang="en-US" sz="6000" dirty="0"/>
              <a:t> </a:t>
            </a:r>
            <a:r>
              <a:rPr lang="en-US" sz="6000" dirty="0" err="1"/>
              <a:t>обављати</a:t>
            </a:r>
            <a:r>
              <a:rPr lang="en-US" sz="6000" dirty="0"/>
              <a:t> </a:t>
            </a:r>
            <a:r>
              <a:rPr lang="en-US" sz="6000" dirty="0" err="1"/>
              <a:t>свој</a:t>
            </a:r>
            <a:r>
              <a:rPr lang="en-US" sz="6000" dirty="0"/>
              <a:t> </a:t>
            </a:r>
            <a:r>
              <a:rPr lang="en-US" sz="6000" dirty="0" err="1"/>
              <a:t>посао</a:t>
            </a:r>
            <a:r>
              <a:rPr lang="en-US" sz="6000" dirty="0"/>
              <a:t> и </a:t>
            </a:r>
            <a:r>
              <a:rPr lang="en-US" sz="6000" dirty="0" err="1"/>
              <a:t>на</a:t>
            </a:r>
            <a:r>
              <a:rPr lang="en-US" sz="6000" dirty="0"/>
              <a:t> </a:t>
            </a:r>
            <a:r>
              <a:rPr lang="en-US" sz="6000" dirty="0" err="1"/>
              <a:t>терену</a:t>
            </a:r>
            <a:r>
              <a:rPr lang="sr-Cyrl-RS" sz="6000" dirty="0"/>
              <a:t>, то су трговачки путници, комерцијалисти , мерчендајзери</a:t>
            </a:r>
            <a:r>
              <a:rPr lang="sr-Cyrl-RS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b="1" dirty="0" smtClean="0"/>
              <a:t>Задатак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err="1"/>
              <a:t>Осим</a:t>
            </a:r>
            <a:r>
              <a:rPr lang="en-US" sz="6000" dirty="0"/>
              <a:t> </a:t>
            </a:r>
            <a:r>
              <a:rPr lang="en-US" sz="6000" dirty="0" err="1"/>
              <a:t>активне</a:t>
            </a:r>
            <a:r>
              <a:rPr lang="en-US" sz="6000" dirty="0"/>
              <a:t> </a:t>
            </a:r>
            <a:r>
              <a:rPr lang="en-US" sz="6000" dirty="0" err="1"/>
              <a:t>продаје</a:t>
            </a:r>
            <a:r>
              <a:rPr lang="en-US" sz="6000" dirty="0"/>
              <a:t>, </a:t>
            </a:r>
            <a:r>
              <a:rPr lang="en-US" sz="6000" b="1" dirty="0" err="1"/>
              <a:t>задатак</a:t>
            </a:r>
            <a:r>
              <a:rPr lang="en-US" sz="6000" dirty="0"/>
              <a:t> </a:t>
            </a:r>
            <a:r>
              <a:rPr lang="en-US" sz="6000" dirty="0" err="1"/>
              <a:t>продаваца</a:t>
            </a:r>
            <a:r>
              <a:rPr lang="en-US" sz="6000" dirty="0"/>
              <a:t> </a:t>
            </a:r>
            <a:r>
              <a:rPr lang="en-US" sz="6000" dirty="0" err="1"/>
              <a:t>је</a:t>
            </a:r>
            <a:r>
              <a:rPr lang="en-US" sz="6000" dirty="0"/>
              <a:t> </a:t>
            </a:r>
            <a:r>
              <a:rPr lang="en-US" sz="6000" dirty="0" err="1"/>
              <a:t>да</a:t>
            </a:r>
            <a:r>
              <a:rPr lang="en-US" sz="6000" dirty="0"/>
              <a:t> </a:t>
            </a:r>
            <a:r>
              <a:rPr lang="en-US" sz="6000" dirty="0" err="1"/>
              <a:t>воде</a:t>
            </a:r>
            <a:r>
              <a:rPr lang="en-US" sz="6000" dirty="0"/>
              <a:t> </a:t>
            </a:r>
            <a:r>
              <a:rPr lang="en-US" sz="6000" dirty="0" err="1"/>
              <a:t>рачуна</a:t>
            </a:r>
            <a:r>
              <a:rPr lang="en-US" sz="6000" dirty="0"/>
              <a:t> </a:t>
            </a:r>
            <a:r>
              <a:rPr lang="en-US" sz="6000" dirty="0" smtClean="0"/>
              <a:t>о</a:t>
            </a:r>
            <a:r>
              <a:rPr lang="sr-Cyrl-BA" sz="6000" dirty="0" smtClean="0"/>
              <a:t>:</a:t>
            </a:r>
            <a:endParaRPr lang="en-US" sz="6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dirty="0" smtClean="0"/>
              <a:t>Задатак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производима</a:t>
            </a:r>
            <a:r>
              <a:rPr lang="en-US" sz="6000" dirty="0"/>
              <a:t>, </a:t>
            </a:r>
          </a:p>
          <a:p>
            <a:r>
              <a:rPr lang="sr-Cyrl-RS" sz="6000" dirty="0" smtClean="0"/>
              <a:t> </a:t>
            </a:r>
            <a:r>
              <a:rPr lang="en-US" sz="6000" dirty="0"/>
              <a:t>о </a:t>
            </a:r>
            <a:r>
              <a:rPr lang="en-US" sz="6000" dirty="0" err="1"/>
              <a:t>њиховом</a:t>
            </a:r>
            <a:r>
              <a:rPr lang="en-US" sz="6000" dirty="0"/>
              <a:t> </a:t>
            </a:r>
            <a:r>
              <a:rPr lang="en-US" sz="6000" dirty="0" err="1"/>
              <a:t>пријему</a:t>
            </a:r>
            <a:r>
              <a:rPr lang="en-US" sz="6000" dirty="0"/>
              <a:t>, </a:t>
            </a:r>
          </a:p>
          <a:p>
            <a:r>
              <a:rPr lang="sr-Cyrl-CS" sz="6000" dirty="0"/>
              <a:t>с</a:t>
            </a:r>
            <a:r>
              <a:rPr lang="en-US" sz="6000" dirty="0" err="1" smtClean="0"/>
              <a:t>кладиштењу</a:t>
            </a:r>
            <a:endParaRPr lang="sr-Cyrl-BA" sz="6000" dirty="0" smtClean="0"/>
          </a:p>
          <a:p>
            <a:r>
              <a:rPr lang="en-US" sz="6000" dirty="0" err="1"/>
              <a:t>одржавању</a:t>
            </a:r>
            <a:r>
              <a:rPr lang="en-US" sz="6000" dirty="0"/>
              <a:t>,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6000" dirty="0" smtClean="0"/>
              <a:t>Задатак</a:t>
            </a:r>
            <a:r>
              <a:rPr lang="sr-Cyrl-BA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разврставању</a:t>
            </a:r>
            <a:r>
              <a:rPr lang="en-US" sz="6000" dirty="0"/>
              <a:t> </a:t>
            </a:r>
            <a:r>
              <a:rPr lang="en-US" sz="6000" dirty="0" err="1"/>
              <a:t>током</a:t>
            </a:r>
            <a:r>
              <a:rPr lang="en-US" sz="6000" dirty="0"/>
              <a:t> </a:t>
            </a:r>
            <a:r>
              <a:rPr lang="en-US" sz="6000" dirty="0" err="1"/>
              <a:t>пријема</a:t>
            </a:r>
            <a:r>
              <a:rPr lang="en-US" sz="6000" dirty="0"/>
              <a:t> </a:t>
            </a:r>
            <a:r>
              <a:rPr lang="en-US" sz="6000" dirty="0" err="1"/>
              <a:t>робе</a:t>
            </a:r>
            <a:r>
              <a:rPr lang="en-US" sz="6000" dirty="0"/>
              <a:t>, </a:t>
            </a:r>
          </a:p>
          <a:p>
            <a:r>
              <a:rPr lang="en-US" sz="6000" dirty="0" err="1" smtClean="0"/>
              <a:t>као</a:t>
            </a:r>
            <a:r>
              <a:rPr lang="en-US" sz="6000" dirty="0" smtClean="0"/>
              <a:t> </a:t>
            </a:r>
            <a:r>
              <a:rPr lang="en-US" sz="6000" dirty="0"/>
              <a:t>и </a:t>
            </a:r>
            <a:r>
              <a:rPr lang="sr-Cyrl-RS" sz="6000" dirty="0"/>
              <a:t>о </a:t>
            </a:r>
            <a:r>
              <a:rPr lang="en-US" sz="6000" dirty="0" err="1"/>
              <a:t>излагању</a:t>
            </a:r>
            <a:r>
              <a:rPr lang="en-US" sz="6000" dirty="0"/>
              <a:t> </a:t>
            </a:r>
            <a:r>
              <a:rPr lang="en-US" sz="6000" dirty="0" err="1"/>
              <a:t>производа</a:t>
            </a:r>
            <a:endParaRPr lang="en-US" sz="6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dirty="0" smtClean="0"/>
              <a:t>задатак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/>
              <a:t>У </a:t>
            </a:r>
            <a:r>
              <a:rPr lang="en-US" sz="6000" dirty="0" err="1"/>
              <a:t>самоуслугама</a:t>
            </a:r>
            <a:r>
              <a:rPr lang="en-US" sz="6000" dirty="0"/>
              <a:t> </a:t>
            </a:r>
            <a:r>
              <a:rPr lang="en-US" sz="6000" dirty="0" err="1"/>
              <a:t>продавци</a:t>
            </a:r>
            <a:r>
              <a:rPr lang="en-US" sz="6000" dirty="0"/>
              <a:t> </a:t>
            </a:r>
            <a:r>
              <a:rPr lang="en-US" sz="6000" dirty="0" err="1"/>
              <a:t>помажу</a:t>
            </a:r>
            <a:r>
              <a:rPr lang="en-US" sz="6000" dirty="0"/>
              <a:t> </a:t>
            </a:r>
            <a:r>
              <a:rPr lang="en-US" sz="6000" dirty="0" err="1"/>
              <a:t>купцима</a:t>
            </a:r>
            <a:r>
              <a:rPr lang="en-US" sz="6000" dirty="0"/>
              <a:t> </a:t>
            </a:r>
            <a:r>
              <a:rPr lang="en-US" sz="6000" dirty="0" err="1"/>
              <a:t>да</a:t>
            </a:r>
            <a:r>
              <a:rPr lang="en-US" sz="6000" dirty="0"/>
              <a:t> </a:t>
            </a:r>
            <a:r>
              <a:rPr lang="en-US" sz="6000" dirty="0" err="1"/>
              <a:t>се</a:t>
            </a:r>
            <a:r>
              <a:rPr lang="en-US" sz="6000" dirty="0"/>
              <a:t> </a:t>
            </a:r>
            <a:r>
              <a:rPr lang="en-US" sz="6000" dirty="0" err="1"/>
              <a:t>одлуче</a:t>
            </a:r>
            <a:r>
              <a:rPr lang="en-US" sz="6000" dirty="0"/>
              <a:t> </a:t>
            </a:r>
            <a:r>
              <a:rPr lang="en-US" sz="6000" dirty="0" err="1"/>
              <a:t>или</a:t>
            </a:r>
            <a:r>
              <a:rPr lang="en-US" sz="6000" dirty="0"/>
              <a:t> </a:t>
            </a:r>
            <a:r>
              <a:rPr lang="en-US" sz="6000" dirty="0" err="1"/>
              <a:t>да</a:t>
            </a:r>
            <a:r>
              <a:rPr lang="en-US" sz="6000" dirty="0"/>
              <a:t> </a:t>
            </a:r>
            <a:r>
              <a:rPr lang="en-US" sz="6000" dirty="0" err="1"/>
              <a:t>пронађу</a:t>
            </a:r>
            <a:r>
              <a:rPr lang="en-US" sz="6000" dirty="0"/>
              <a:t> </a:t>
            </a:r>
            <a:r>
              <a:rPr lang="en-US" sz="6000" dirty="0" err="1" smtClean="0"/>
              <a:t>производ</a:t>
            </a:r>
            <a:r>
              <a:rPr lang="en-US" sz="6000" dirty="0" smtClean="0"/>
              <a:t> </a:t>
            </a:r>
            <a:endParaRPr lang="en-US" sz="6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dirty="0" smtClean="0"/>
              <a:t>задатак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/>
              <a:t>у </a:t>
            </a:r>
            <a:r>
              <a:rPr lang="en-US" sz="6000" dirty="0" err="1"/>
              <a:t>класи</a:t>
            </a:r>
            <a:r>
              <a:rPr lang="sr-Cyrl-CS" sz="6000" dirty="0"/>
              <a:t>ч</a:t>
            </a:r>
            <a:r>
              <a:rPr lang="en-US" sz="6000" dirty="0" err="1"/>
              <a:t>ним</a:t>
            </a:r>
            <a:r>
              <a:rPr lang="en-US" sz="6000" dirty="0"/>
              <a:t> </a:t>
            </a:r>
            <a:r>
              <a:rPr lang="en-US" sz="6000" dirty="0" err="1"/>
              <a:t>продавницама</a:t>
            </a:r>
            <a:r>
              <a:rPr lang="en-US" sz="6000" dirty="0"/>
              <a:t>, </a:t>
            </a:r>
            <a:r>
              <a:rPr lang="en-US" sz="6000" dirty="0" err="1"/>
              <a:t>продавци</a:t>
            </a:r>
            <a:r>
              <a:rPr lang="en-US" sz="6000" dirty="0"/>
              <a:t> </a:t>
            </a:r>
            <a:r>
              <a:rPr lang="en-US" sz="6000" dirty="0" err="1"/>
              <a:t>директно</a:t>
            </a:r>
            <a:r>
              <a:rPr lang="en-US" sz="6000" dirty="0"/>
              <a:t> </a:t>
            </a:r>
            <a:r>
              <a:rPr lang="en-US" sz="6000" dirty="0" err="1"/>
              <a:t>послужују</a:t>
            </a:r>
            <a:r>
              <a:rPr lang="en-US" sz="6000" dirty="0"/>
              <a:t> </a:t>
            </a:r>
            <a:r>
              <a:rPr lang="en-US" sz="6000" dirty="0" err="1"/>
              <a:t>купца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b="1" dirty="0" smtClean="0"/>
              <a:t>Радни услови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6000" dirty="0" smtClean="0"/>
              <a:t>зависе од величне и врсте продавнице</a:t>
            </a:r>
          </a:p>
          <a:p>
            <a:r>
              <a:rPr lang="sr-Cyrl-BA" sz="6000" dirty="0" smtClean="0"/>
              <a:t>штетни утицаји</a:t>
            </a:r>
            <a:endParaRPr lang="en-US" sz="6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b="1" dirty="0" smtClean="0"/>
              <a:t>Радно време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BA" sz="6000" dirty="0" smtClean="0"/>
              <a:t>око осам сати дневно</a:t>
            </a:r>
          </a:p>
          <a:p>
            <a:r>
              <a:rPr lang="sr-Cyrl-BA" sz="6000" dirty="0" smtClean="0"/>
              <a:t>понекад у више смена</a:t>
            </a:r>
          </a:p>
          <a:p>
            <a:r>
              <a:rPr lang="sr-Cyrl-BA" sz="6000" dirty="0" smtClean="0"/>
              <a:t>ноћни рад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6000" dirty="0" smtClean="0"/>
              <a:t>До сада смо научили</a:t>
            </a:r>
            <a:r>
              <a:rPr lang="sr-Cyrl-BA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6000" dirty="0" smtClean="0"/>
              <a:t>Појам трговине</a:t>
            </a:r>
          </a:p>
          <a:p>
            <a:r>
              <a:rPr lang="sr-Cyrl-BA" sz="6000" dirty="0" smtClean="0"/>
              <a:t>Продавница</a:t>
            </a:r>
          </a:p>
          <a:p>
            <a:r>
              <a:rPr lang="sr-Cyrl-BA" sz="6000" dirty="0" smtClean="0"/>
              <a:t>Роба</a:t>
            </a:r>
          </a:p>
          <a:p>
            <a:r>
              <a:rPr lang="sr-Cyrl-BA" sz="6000" dirty="0" smtClean="0"/>
              <a:t>Амбалажа</a:t>
            </a:r>
            <a:endParaRPr lang="en-US" sz="6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b="1" dirty="0" smtClean="0"/>
              <a:t>Радно време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sz="6000" b="1" dirty="0" smtClean="0"/>
              <a:t>рад недељом</a:t>
            </a:r>
          </a:p>
          <a:p>
            <a:r>
              <a:rPr lang="sr-Cyrl-BA" sz="6000" b="1" dirty="0" smtClean="0"/>
              <a:t>у више смена</a:t>
            </a:r>
          </a:p>
          <a:p>
            <a:r>
              <a:rPr lang="sr-Cyrl-BA" sz="6000" b="1" dirty="0" smtClean="0"/>
              <a:t>40 часова недељно (Закон о раду)</a:t>
            </a:r>
            <a:endParaRPr lang="en-US" sz="60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b="1" dirty="0" smtClean="0"/>
              <a:t>Профил продавца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6000" dirty="0"/>
              <a:t>к</a:t>
            </a:r>
            <a:r>
              <a:rPr lang="sr-Cyrl-BA" sz="6000" dirty="0" smtClean="0"/>
              <a:t>валификације</a:t>
            </a:r>
          </a:p>
          <a:p>
            <a:r>
              <a:rPr lang="sr-Cyrl-BA" sz="6000" dirty="0"/>
              <a:t>з</a:t>
            </a:r>
            <a:r>
              <a:rPr lang="sr-Cyrl-BA" sz="6000" dirty="0" smtClean="0"/>
              <a:t>нања и вештине</a:t>
            </a:r>
          </a:p>
          <a:p>
            <a:r>
              <a:rPr lang="sr-Cyrl-BA" sz="6000" dirty="0"/>
              <a:t>л</a:t>
            </a:r>
            <a:r>
              <a:rPr lang="sr-Cyrl-BA" sz="6000" dirty="0" smtClean="0"/>
              <a:t>ичне особине</a:t>
            </a:r>
          </a:p>
          <a:p>
            <a:r>
              <a:rPr lang="sr-Cyrl-BA" sz="6000" dirty="0" smtClean="0"/>
              <a:t>мотивација</a:t>
            </a:r>
            <a:endParaRPr lang="en-US" sz="6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b="1" dirty="0" smtClean="0"/>
              <a:t>Квалификације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6000" dirty="0"/>
              <a:t>з</a:t>
            </a:r>
            <a:r>
              <a:rPr lang="sr-Cyrl-BA" sz="6000" dirty="0" smtClean="0"/>
              <a:t>авршена средња трговачка школа</a:t>
            </a:r>
          </a:p>
          <a:p>
            <a:r>
              <a:rPr lang="sr-Cyrl-BA" sz="6000" dirty="0"/>
              <a:t>р</a:t>
            </a:r>
            <a:r>
              <a:rPr lang="sr-Cyrl-BA" sz="6000" dirty="0" smtClean="0"/>
              <a:t>ад на рачунару</a:t>
            </a:r>
          </a:p>
          <a:p>
            <a:r>
              <a:rPr lang="sr-Cyrl-BA" sz="6000" dirty="0" smtClean="0"/>
              <a:t>бар један страни језик</a:t>
            </a:r>
            <a:endParaRPr lang="en-US" sz="6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b="1" dirty="0" smtClean="0"/>
              <a:t>Знања и вештине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sz="6000" dirty="0" smtClean="0"/>
              <a:t>комуникативне способности</a:t>
            </a:r>
          </a:p>
          <a:p>
            <a:r>
              <a:rPr lang="sr-Cyrl-BA" sz="6000" dirty="0" smtClean="0"/>
              <a:t>љубазност</a:t>
            </a:r>
          </a:p>
          <a:p>
            <a:r>
              <a:rPr lang="sr-Cyrl-BA" sz="6000" dirty="0" smtClean="0"/>
              <a:t>енергичност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b="1" dirty="0" smtClean="0"/>
              <a:t>Знања и вештине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sz="6000" dirty="0" smtClean="0"/>
              <a:t>самосталност</a:t>
            </a:r>
          </a:p>
          <a:p>
            <a:r>
              <a:rPr lang="sr-Cyrl-BA" sz="6000" dirty="0" smtClean="0"/>
              <a:t>поузданост</a:t>
            </a:r>
          </a:p>
          <a:p>
            <a:r>
              <a:rPr lang="sr-Cyrl-BA" sz="6000" dirty="0" smtClean="0"/>
              <a:t>пријатност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b="1" dirty="0" smtClean="0"/>
              <a:t>Личне особине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6000" dirty="0" smtClean="0"/>
              <a:t>пријатан изглед</a:t>
            </a:r>
          </a:p>
          <a:p>
            <a:r>
              <a:rPr lang="sr-Cyrl-BA" sz="6000" dirty="0" smtClean="0"/>
              <a:t>спретност</a:t>
            </a:r>
          </a:p>
          <a:p>
            <a:r>
              <a:rPr lang="sr-Cyrl-BA" sz="6000" dirty="0" smtClean="0"/>
              <a:t>стрпљивост</a:t>
            </a:r>
            <a:endParaRPr lang="en-US" sz="6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b="1" dirty="0" smtClean="0"/>
              <a:t>Личне особине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6000" dirty="0" smtClean="0"/>
              <a:t>добро чуло вида, слуха, мириса</a:t>
            </a:r>
          </a:p>
          <a:p>
            <a:r>
              <a:rPr lang="sr-Cyrl-BA" sz="6000" dirty="0" smtClean="0"/>
              <a:t>добро здравље</a:t>
            </a:r>
          </a:p>
          <a:p>
            <a:r>
              <a:rPr lang="sr-Cyrl-BA" sz="6000" dirty="0" smtClean="0"/>
              <a:t>пажљивост</a:t>
            </a:r>
            <a:endParaRPr lang="en-US" sz="6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b="1" dirty="0" smtClean="0"/>
              <a:t>Мотивација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BA" sz="6000" dirty="0" smtClean="0"/>
              <a:t>љубав према послу</a:t>
            </a:r>
          </a:p>
          <a:p>
            <a:r>
              <a:rPr lang="sr-Cyrl-BA" sz="6000" dirty="0" smtClean="0"/>
              <a:t>адекватна награда за рад</a:t>
            </a:r>
          </a:p>
          <a:p>
            <a:r>
              <a:rPr lang="sr-Cyrl-BA" sz="6000" dirty="0" smtClean="0"/>
              <a:t>добри међуљудски односи</a:t>
            </a:r>
            <a:endParaRPr lang="en-US" sz="6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b="1" dirty="0" smtClean="0"/>
              <a:t>Домаћи задатак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BA" sz="6000" dirty="0" smtClean="0"/>
              <a:t>Наведи задатке продавца</a:t>
            </a:r>
          </a:p>
          <a:p>
            <a:r>
              <a:rPr lang="sr-Cyrl-BA" sz="6000" dirty="0" smtClean="0"/>
              <a:t>Објасни значај продавца у класичној продавници</a:t>
            </a:r>
            <a:endParaRPr lang="en-US" sz="6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b="1" dirty="0" smtClean="0"/>
              <a:t>Домаћи задатак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sz="6000" dirty="0" smtClean="0"/>
              <a:t>Заокружи тачан одговор</a:t>
            </a:r>
            <a:r>
              <a:rPr lang="sr-Cyrl-BA" dirty="0" smtClean="0"/>
              <a:t>:</a:t>
            </a:r>
          </a:p>
          <a:p>
            <a:pPr>
              <a:buNone/>
            </a:pPr>
            <a:r>
              <a:rPr lang="sr-Cyrl-BA" sz="6000" dirty="0" smtClean="0"/>
              <a:t>У личне особине продавца убрајамо:</a:t>
            </a:r>
            <a:endParaRPr 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dirty="0" smtClean="0"/>
              <a:t>Трговина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BA" sz="6000" dirty="0" smtClean="0"/>
              <a:t>је привредна делатност која се састоји у: сталном куповању различитих врста роба,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6000" dirty="0" smtClean="0"/>
              <a:t>У личне особине продавца убрајамо: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6000" dirty="0" smtClean="0"/>
              <a:t>А) пријатан изглед</a:t>
            </a:r>
          </a:p>
          <a:p>
            <a:pPr>
              <a:buNone/>
            </a:pPr>
            <a:r>
              <a:rPr lang="sr-Cyrl-BA" sz="6000" dirty="0" smtClean="0"/>
              <a:t>Б) знање рада на рачунару</a:t>
            </a:r>
          </a:p>
          <a:p>
            <a:pPr>
              <a:buNone/>
            </a:pPr>
            <a:r>
              <a:rPr lang="sr-Cyrl-BA" sz="6000" dirty="0" smtClean="0"/>
              <a:t>В) комуникативност</a:t>
            </a:r>
            <a:endParaRPr lang="en-US" sz="6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dirty="0" smtClean="0">
                <a:sym typeface="Wingdings" pitchFamily="2" charset="2"/>
              </a:rPr>
              <a:t>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BA" sz="6000" smtClean="0"/>
              <a:t> Хвала </a:t>
            </a:r>
            <a:r>
              <a:rPr lang="sr-Cyrl-BA" sz="6000" dirty="0" smtClean="0"/>
              <a:t>на пажњи</a:t>
            </a:r>
          </a:p>
          <a:p>
            <a:pPr>
              <a:buNone/>
            </a:pPr>
            <a:endParaRPr lang="sr-Cyrl-BA" sz="6000" dirty="0" smtClean="0"/>
          </a:p>
          <a:p>
            <a:pPr algn="ctr">
              <a:buNone/>
            </a:pPr>
            <a:r>
              <a:rPr lang="sr-Cyrl-BA" sz="6000" dirty="0" smtClean="0">
                <a:sym typeface="Wingdings" pitchFamily="2" charset="2"/>
              </a:rPr>
              <a:t></a:t>
            </a:r>
          </a:p>
          <a:p>
            <a:pPr algn="ctr">
              <a:buNone/>
            </a:pPr>
            <a:endParaRPr lang="sr-Cyrl-BA" sz="6000" dirty="0" smtClean="0">
              <a:sym typeface="Wingdings" pitchFamily="2" charset="2"/>
            </a:endParaRPr>
          </a:p>
          <a:p>
            <a:pPr algn="r">
              <a:buNone/>
            </a:pPr>
            <a:r>
              <a:rPr lang="sr-Cyrl-BA" sz="6000" dirty="0" smtClean="0">
                <a:sym typeface="Wingdings" pitchFamily="2" charset="2"/>
              </a:rPr>
              <a:t>Марија Старчевић</a:t>
            </a:r>
          </a:p>
          <a:p>
            <a:pPr algn="r">
              <a:buNone/>
            </a:pPr>
            <a:endParaRPr lang="en-US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dirty="0" smtClean="0"/>
              <a:t>Трговина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sr-Cyrl-BA" sz="6000" dirty="0" smtClean="0"/>
              <a:t>њеном складиштењу, </a:t>
            </a:r>
          </a:p>
          <a:p>
            <a:r>
              <a:rPr lang="sr-Cyrl-BA" sz="6000" dirty="0" smtClean="0"/>
              <a:t>чувању и продаји у: количинама, на начин на који одговара потрошачима</a:t>
            </a:r>
            <a:endParaRPr lang="en-US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dirty="0" smtClean="0"/>
              <a:t>Продавница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BA" sz="6000" dirty="0" smtClean="0"/>
              <a:t>на посебан начин уређена просторија у којој се излаже, приказује и продаје роба</a:t>
            </a:r>
            <a:endParaRPr lang="en-US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dirty="0" smtClean="0"/>
              <a:t>Роба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6000" dirty="0" smtClean="0"/>
              <a:t>резултат људског рада која је намењена продаји а не личној употреби</a:t>
            </a:r>
            <a:endParaRPr lang="en-US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dirty="0" smtClean="0"/>
              <a:t>Амбалажа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6000" dirty="0" smtClean="0"/>
              <a:t>сва средства која служе за паковање робе у циљу њене заштите, транспорта, рекламе..</a:t>
            </a:r>
            <a:endParaRPr lang="en-US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6000" b="1" dirty="0" smtClean="0"/>
              <a:t>ПРОДАВАЦ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6000" smtClean="0"/>
              <a:t>Квалификовано лице које обавља послове непосредне продаје робе потрошачима</a:t>
            </a:r>
            <a:endParaRPr lang="en-US" sz="6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 smtClean="0"/>
              <a:t>ПРОДАВАЦ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BA" sz="6000" dirty="0" smtClean="0"/>
              <a:t> </a:t>
            </a:r>
            <a:r>
              <a:rPr lang="sr-Cyrl-BA" sz="6500" dirty="0" smtClean="0"/>
              <a:t>главни фактор продаје</a:t>
            </a:r>
          </a:p>
          <a:p>
            <a:r>
              <a:rPr lang="sr-Cyrl-BA" sz="6500" dirty="0" smtClean="0"/>
              <a:t>Познајемо две врсте продаваца</a:t>
            </a:r>
          </a:p>
          <a:p>
            <a:r>
              <a:rPr lang="sr-Cyrl-BA" sz="6500" dirty="0" smtClean="0"/>
              <a:t>Промена улоге кроз историју</a:t>
            </a:r>
            <a:endParaRPr lang="en-US" sz="6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376</Words>
  <Application>Microsoft Office PowerPoint</Application>
  <PresentationFormat>On-screen Show (4:3)</PresentationFormat>
  <Paragraphs>105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</vt:lpstr>
      <vt:lpstr>Office Theme</vt:lpstr>
      <vt:lpstr>ТРГОВИНСКО ПОСЛОВАЊЕ</vt:lpstr>
      <vt:lpstr>До сада смо научили:</vt:lpstr>
      <vt:lpstr>Трговина</vt:lpstr>
      <vt:lpstr>Трговина</vt:lpstr>
      <vt:lpstr>Продавница</vt:lpstr>
      <vt:lpstr>Роба</vt:lpstr>
      <vt:lpstr>Амбалажа</vt:lpstr>
      <vt:lpstr>ПРОДАВАЦ</vt:lpstr>
      <vt:lpstr>ПРОДАВАЦ</vt:lpstr>
      <vt:lpstr>Продавац</vt:lpstr>
      <vt:lpstr>Радне обавезе </vt:lpstr>
      <vt:lpstr>Радно окружење</vt:lpstr>
      <vt:lpstr>Задатак</vt:lpstr>
      <vt:lpstr>Задатак </vt:lpstr>
      <vt:lpstr>Задатак </vt:lpstr>
      <vt:lpstr>задатак</vt:lpstr>
      <vt:lpstr>задатак</vt:lpstr>
      <vt:lpstr>Радни услови</vt:lpstr>
      <vt:lpstr>Радно време</vt:lpstr>
      <vt:lpstr>Радно време</vt:lpstr>
      <vt:lpstr>Профил продавца</vt:lpstr>
      <vt:lpstr>Квалификације</vt:lpstr>
      <vt:lpstr>Знања и вештине</vt:lpstr>
      <vt:lpstr>Знања и вештине</vt:lpstr>
      <vt:lpstr>Личне особине</vt:lpstr>
      <vt:lpstr>Личне особине</vt:lpstr>
      <vt:lpstr>Мотивација</vt:lpstr>
      <vt:lpstr>Домаћи задатак</vt:lpstr>
      <vt:lpstr>Домаћи задатак</vt:lpstr>
      <vt:lpstr>У личне особине продавца убрајамо:</vt:lpstr>
      <vt:lpstr>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ТРГОВИНСКО ПОСЛОВАЊЕ</dc:title>
  <dc:creator>WINDOWS 10</dc:creator>
  <cp:lastModifiedBy>PC</cp:lastModifiedBy>
  <cp:revision>17</cp:revision>
  <dcterms:created xsi:type="dcterms:W3CDTF">2020-03-16T12:08:53Z</dcterms:created>
  <dcterms:modified xsi:type="dcterms:W3CDTF">2020-05-25T06:52:25Z</dcterms:modified>
</cp:coreProperties>
</file>